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64" r:id="rId4"/>
    <p:sldId id="260" r:id="rId5"/>
    <p:sldId id="298" r:id="rId6"/>
    <p:sldId id="299" r:id="rId7"/>
    <p:sldId id="300" r:id="rId8"/>
    <p:sldId id="301" r:id="rId9"/>
    <p:sldId id="302" r:id="rId10"/>
    <p:sldId id="306" r:id="rId11"/>
    <p:sldId id="297" r:id="rId12"/>
    <p:sldId id="265" r:id="rId13"/>
    <p:sldId id="261" r:id="rId14"/>
    <p:sldId id="307" r:id="rId15"/>
    <p:sldId id="305" r:id="rId16"/>
    <p:sldId id="274" r:id="rId17"/>
  </p:sldIdLst>
  <p:sldSz cx="9144000" cy="5143500" type="screen16x9"/>
  <p:notesSz cx="6858000" cy="9144000"/>
  <p:embeddedFontLst>
    <p:embeddedFont>
      <p:font typeface="Merriweather Black" panose="020B0604020202020204" charset="0"/>
      <p:bold r:id="rId19"/>
      <p:italic r:id="rId20"/>
      <p:boldItalic r:id="rId21"/>
    </p:embeddedFont>
    <p:embeddedFont>
      <p:font typeface="Quicksand Light" panose="020B0604020202020204" charset="0"/>
      <p:regular r:id="rId22"/>
      <p:bold r:id="rId23"/>
    </p:embeddedFont>
    <p:embeddedFont>
      <p:font typeface="Merriweather" panose="020B0604020202020204" charset="0"/>
      <p:regular r:id="rId24"/>
      <p:bold r:id="rId25"/>
      <p:italic r:id="rId26"/>
      <p:boldItalic r:id="rId27"/>
    </p:embeddedFont>
    <p:embeddedFont>
      <p:font typeface="Quicksand" panose="020B0604020202020204" charset="0"/>
      <p:regular r:id="rId28"/>
      <p:bold r:id="rId29"/>
    </p:embeddedFont>
    <p:embeddedFont>
      <p:font typeface="Calistoga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FF00FF"/>
          </p15:clr>
        </p15:guide>
        <p15:guide id="2" orient="horz" pos="914">
          <p15:clr>
            <a:srgbClr val="9AA0A6"/>
          </p15:clr>
        </p15:guide>
        <p15:guide id="3" orient="horz" pos="2854">
          <p15:clr>
            <a:srgbClr val="9AA0A6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6C11E-D14F-4DBC-B8BE-E738E4C4CB2F}">
  <a:tblStyle styleId="{2776C11E-D14F-4DBC-B8BE-E738E4C4CB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713" autoAdjust="0"/>
  </p:normalViewPr>
  <p:slideViewPr>
    <p:cSldViewPr snapToGrid="0">
      <p:cViewPr varScale="1">
        <p:scale>
          <a:sx n="93" d="100"/>
          <a:sy n="93" d="100"/>
        </p:scale>
        <p:origin x="1162" y="82"/>
      </p:cViewPr>
      <p:guideLst>
        <p:guide orient="horz" pos="625"/>
        <p:guide orient="horz" pos="914"/>
        <p:guide orient="horz" pos="285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70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daa1bb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daa1bb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7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49622d12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49622d12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232faf1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232faf1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232faf1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232faf1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867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4232faf1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4232faf1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dataset is created using Facial Landmark Detection.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49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4adaa1bb8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4adaa1bb8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232faf1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232faf1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daa1bb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daa1bb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232faf1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232faf1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Grabbing all the images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Initializing Data and Labels.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Converting the image to Numpy Array.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Resizing the image to 224*224.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Scaling the pixel intensities to the range[1,-1]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Appending the pre-processed image and associated label to the data and labels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53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“new” training samples from the original ones by applying random jitters and perturbations 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Adds more training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Improves Accuracy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3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MobileNetV2&gt;AveragePooling2D&gt;Flatten&gt;Dense(128 activation=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softmax</a:t>
            </a:r>
            <a:r>
              <a:rPr lang="en-US" dirty="0" smtClean="0"/>
              <a:t>)&gt;Dropout(0.5)&gt;Dense(2activation=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76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Adam</a:t>
            </a:r>
            <a:r>
              <a:rPr lang="en-US" baseline="0" dirty="0" smtClean="0"/>
              <a:t> Optimizer –</a:t>
            </a: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Adam is a </a:t>
            </a:r>
            <a:r>
              <a:rPr lang="en-IN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replacement optimization algorithm for stochastic gradient descent</a:t>
            </a: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for training deep learning models. Adam combines the best properties of the </a:t>
            </a:r>
            <a:r>
              <a:rPr lang="en-I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AdaGrad</a:t>
            </a: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IN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RMSProp</a:t>
            </a:r>
            <a:r>
              <a:rPr lang="en-IN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algorithms to provide an optimization algorithm that can handle sparse gradients on noisy problems.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Binary Cross Entropy - 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Binary Cross Entropy is the negative average of the log of corrected predicted probabilities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79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9622d1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9622d1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20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737350"/>
            <a:ext cx="7704000" cy="110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800">
                <a:solidFill>
                  <a:schemeClr val="accent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2837350"/>
            <a:ext cx="7704000" cy="56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1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47250" y="2463175"/>
            <a:ext cx="4249500" cy="79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447250" y="3254900"/>
            <a:ext cx="4249500" cy="69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863850" y="1190188"/>
            <a:ext cx="14163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527224" y="2963025"/>
            <a:ext cx="2442300" cy="47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27236" y="3440925"/>
            <a:ext cx="2442300" cy="82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174501" y="2963025"/>
            <a:ext cx="2442300" cy="47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174512" y="3440925"/>
            <a:ext cx="2442300" cy="82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79650" y="1542000"/>
            <a:ext cx="4784700" cy="20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1740889" y="1743625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2"/>
          </p:nvPr>
        </p:nvSpPr>
        <p:spPr>
          <a:xfrm>
            <a:off x="1740900" y="2185323"/>
            <a:ext cx="2251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743625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4"/>
          </p:nvPr>
        </p:nvSpPr>
        <p:spPr>
          <a:xfrm>
            <a:off x="6169789" y="1743625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ubTitle" idx="5"/>
          </p:nvPr>
        </p:nvSpPr>
        <p:spPr>
          <a:xfrm>
            <a:off x="6169800" y="2185323"/>
            <a:ext cx="2251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6" hasCustomPrompt="1"/>
          </p:nvPr>
        </p:nvSpPr>
        <p:spPr>
          <a:xfrm>
            <a:off x="5148900" y="1743625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7"/>
          </p:nvPr>
        </p:nvSpPr>
        <p:spPr>
          <a:xfrm>
            <a:off x="1740889" y="3264627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8"/>
          </p:nvPr>
        </p:nvSpPr>
        <p:spPr>
          <a:xfrm>
            <a:off x="1740900" y="3706374"/>
            <a:ext cx="2251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264625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3"/>
          </p:nvPr>
        </p:nvSpPr>
        <p:spPr>
          <a:xfrm>
            <a:off x="6169789" y="3264627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4"/>
          </p:nvPr>
        </p:nvSpPr>
        <p:spPr>
          <a:xfrm>
            <a:off x="6169800" y="3706374"/>
            <a:ext cx="2251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15" hasCustomPrompt="1"/>
          </p:nvPr>
        </p:nvSpPr>
        <p:spPr>
          <a:xfrm>
            <a:off x="5148900" y="3264625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826987" y="2896400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826988" y="3367700"/>
            <a:ext cx="2138400" cy="8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3502800" y="2896400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4"/>
          </p:nvPr>
        </p:nvSpPr>
        <p:spPr>
          <a:xfrm>
            <a:off x="3502801" y="3367700"/>
            <a:ext cx="2138400" cy="8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6178600" y="2896400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6"/>
          </p:nvPr>
        </p:nvSpPr>
        <p:spPr>
          <a:xfrm>
            <a:off x="6178601" y="3367700"/>
            <a:ext cx="2138400" cy="8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erriweather"/>
              <a:buNone/>
              <a:defRPr sz="3600" b="1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 Light"/>
              <a:buChar char="●"/>
              <a:defRPr sz="18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○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■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●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○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■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●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Light"/>
              <a:buChar char="○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Light"/>
              <a:buChar char="■"/>
              <a:defRPr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ctrTitle"/>
          </p:nvPr>
        </p:nvSpPr>
        <p:spPr>
          <a:xfrm>
            <a:off x="720000" y="1737350"/>
            <a:ext cx="7704000" cy="110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4000" dirty="0"/>
              <a:t>Advanced Image Processing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720000" y="3923390"/>
            <a:ext cx="7704000" cy="77942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dirty="0"/>
              <a:t>Presenter : </a:t>
            </a:r>
            <a:r>
              <a:rPr lang="en" dirty="0" smtClean="0"/>
              <a:t>Rohit Das</a:t>
            </a:r>
            <a:r>
              <a:rPr lang="zh-TW" altLang="en-US" dirty="0" smtClean="0"/>
              <a:t> </a:t>
            </a:r>
            <a:r>
              <a:rPr lang="en-US" altLang="zh-TW" dirty="0" smtClean="0"/>
              <a:t>61047086s</a:t>
            </a:r>
            <a:endParaRPr lang="en-US" altLang="zh-TW" dirty="0"/>
          </a:p>
          <a:p>
            <a:pPr marL="0" lvl="0" indent="0"/>
            <a:r>
              <a:rPr lang="en-US" dirty="0" smtClean="0"/>
              <a:t>2022 </a:t>
            </a:r>
            <a:r>
              <a:rPr lang="en-US" dirty="0"/>
              <a:t>. 01 . </a:t>
            </a:r>
            <a:r>
              <a:rPr lang="en-US" dirty="0" smtClean="0"/>
              <a:t>18</a:t>
            </a:r>
            <a:endParaRPr dirty="0"/>
          </a:p>
        </p:txBody>
      </p:sp>
      <p:sp>
        <p:nvSpPr>
          <p:cNvPr id="4" name="Google Shape;109;p24">
            <a:extLst>
              <a:ext uri="{FF2B5EF4-FFF2-40B4-BE49-F238E27FC236}">
                <a16:creationId xmlns:a16="http://schemas.microsoft.com/office/drawing/2014/main" id="{A0980FA1-F497-0146-B355-B927095F1DD3}"/>
              </a:ext>
            </a:extLst>
          </p:cNvPr>
          <p:cNvSpPr txBox="1">
            <a:spLocks/>
          </p:cNvSpPr>
          <p:nvPr/>
        </p:nvSpPr>
        <p:spPr>
          <a:xfrm>
            <a:off x="720000" y="2635513"/>
            <a:ext cx="7704000" cy="779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1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icksand Light"/>
              <a:buNone/>
              <a:defRPr sz="2800" b="0" i="0" u="none" strike="noStrike" cap="none">
                <a:solidFill>
                  <a:schemeClr val="accen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indent="0"/>
            <a:r>
              <a:rPr lang="en-US" b="1" dirty="0"/>
              <a:t>Final Project </a:t>
            </a:r>
            <a:r>
              <a:rPr lang="en-US" b="1" dirty="0" smtClean="0"/>
              <a:t>– Face Mask Detection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Accuracy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822" y="1112700"/>
            <a:ext cx="4944356" cy="370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title" idx="2"/>
          </p:nvPr>
        </p:nvSpPr>
        <p:spPr>
          <a:xfrm>
            <a:off x="3801546" y="1206517"/>
            <a:ext cx="1540907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2447250" y="2463175"/>
            <a:ext cx="4249500" cy="79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Limitations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131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8;p30">
            <a:extLst>
              <a:ext uri="{FF2B5EF4-FFF2-40B4-BE49-F238E27FC236}">
                <a16:creationId xmlns:a16="http://schemas.microsoft.com/office/drawing/2014/main" id="{D3CAFB13-75DD-6748-B3AC-3598CEB6F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692163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What problem have I faced ？</a:t>
            </a:r>
          </a:p>
        </p:txBody>
      </p:sp>
      <p:pic>
        <p:nvPicPr>
          <p:cNvPr id="8" name="Google Shape;226;p30">
            <a:extLst>
              <a:ext uri="{FF2B5EF4-FFF2-40B4-BE49-F238E27FC236}">
                <a16:creationId xmlns:a16="http://schemas.microsoft.com/office/drawing/2014/main" id="{635BA449-1CEE-D34B-8662-9295CF20BE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272" t="14568" r="13279" b="12331"/>
          <a:stretch/>
        </p:blipFill>
        <p:spPr>
          <a:xfrm>
            <a:off x="6007983" y="2160360"/>
            <a:ext cx="824316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7;p30">
            <a:extLst>
              <a:ext uri="{FF2B5EF4-FFF2-40B4-BE49-F238E27FC236}">
                <a16:creationId xmlns:a16="http://schemas.microsoft.com/office/drawing/2014/main" id="{B2279BA0-99E6-8C4D-AEF0-8C78664431D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>
            <a:off x="2367069" y="2160371"/>
            <a:ext cx="824326" cy="82044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0" name="Google Shape;229;p30">
            <a:extLst>
              <a:ext uri="{FF2B5EF4-FFF2-40B4-BE49-F238E27FC236}">
                <a16:creationId xmlns:a16="http://schemas.microsoft.com/office/drawing/2014/main" id="{1979582D-9436-E240-B20D-F513CF493CB0}"/>
              </a:ext>
            </a:extLst>
          </p:cNvPr>
          <p:cNvSpPr txBox="1">
            <a:spLocks/>
          </p:cNvSpPr>
          <p:nvPr/>
        </p:nvSpPr>
        <p:spPr>
          <a:xfrm>
            <a:off x="1558082" y="3244416"/>
            <a:ext cx="2442300" cy="47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chemeClr val="lt2"/>
                </a:solidFill>
                <a:latin typeface="Merriweather"/>
                <a:sym typeface="Merriweather"/>
              </a:rPr>
              <a:t>Recognition</a:t>
            </a:r>
            <a:endParaRPr lang="en" sz="2000" b="1" dirty="0">
              <a:solidFill>
                <a:schemeClr val="lt2"/>
              </a:solidFill>
              <a:latin typeface="Merriweather"/>
              <a:sym typeface="Merriweather"/>
            </a:endParaRPr>
          </a:p>
        </p:txBody>
      </p:sp>
      <p:sp>
        <p:nvSpPr>
          <p:cNvPr id="12" name="Google Shape;231;p30">
            <a:extLst>
              <a:ext uri="{FF2B5EF4-FFF2-40B4-BE49-F238E27FC236}">
                <a16:creationId xmlns:a16="http://schemas.microsoft.com/office/drawing/2014/main" id="{EF028B34-361D-A34F-BE97-BBD493793D38}"/>
              </a:ext>
            </a:extLst>
          </p:cNvPr>
          <p:cNvSpPr txBox="1">
            <a:spLocks/>
          </p:cNvSpPr>
          <p:nvPr/>
        </p:nvSpPr>
        <p:spPr>
          <a:xfrm>
            <a:off x="5252658" y="3232446"/>
            <a:ext cx="2442300" cy="47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chemeClr val="lt2"/>
                </a:solidFill>
                <a:latin typeface="Merriweather"/>
              </a:rPr>
              <a:t>Less Data to train Upon</a:t>
            </a:r>
            <a:endParaRPr lang="en" sz="2000" b="1" dirty="0">
              <a:solidFill>
                <a:schemeClr val="lt2"/>
              </a:solidFill>
              <a:latin typeface="Merriweather"/>
            </a:endParaRPr>
          </a:p>
        </p:txBody>
      </p:sp>
      <p:grpSp>
        <p:nvGrpSpPr>
          <p:cNvPr id="34" name="Google Shape;9169;p57">
            <a:extLst>
              <a:ext uri="{FF2B5EF4-FFF2-40B4-BE49-F238E27FC236}">
                <a16:creationId xmlns:a16="http://schemas.microsoft.com/office/drawing/2014/main" id="{2C114B87-106B-074C-8EF8-B9B5120DB0E8}"/>
              </a:ext>
            </a:extLst>
          </p:cNvPr>
          <p:cNvGrpSpPr>
            <a:grpSpLocks noChangeAspect="1"/>
          </p:cNvGrpSpPr>
          <p:nvPr/>
        </p:nvGrpSpPr>
        <p:grpSpPr>
          <a:xfrm>
            <a:off x="2516279" y="2273750"/>
            <a:ext cx="520836" cy="558043"/>
            <a:chOff x="4149138" y="4121151"/>
            <a:chExt cx="344065" cy="368644"/>
          </a:xfrm>
          <a:solidFill>
            <a:schemeClr val="bg1"/>
          </a:solidFill>
        </p:grpSpPr>
        <p:sp>
          <p:nvSpPr>
            <p:cNvPr id="35" name="Google Shape;9170;p57">
              <a:extLst>
                <a:ext uri="{FF2B5EF4-FFF2-40B4-BE49-F238E27FC236}">
                  <a16:creationId xmlns:a16="http://schemas.microsoft.com/office/drawing/2014/main" id="{1409548E-3F34-6444-82F9-7FA2E71C807A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Google Shape;9171;p57">
              <a:extLst>
                <a:ext uri="{FF2B5EF4-FFF2-40B4-BE49-F238E27FC236}">
                  <a16:creationId xmlns:a16="http://schemas.microsoft.com/office/drawing/2014/main" id="{58A3805F-AAAA-4B4F-B84F-23D74228C63F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Google Shape;9172;p57">
              <a:extLst>
                <a:ext uri="{FF2B5EF4-FFF2-40B4-BE49-F238E27FC236}">
                  <a16:creationId xmlns:a16="http://schemas.microsoft.com/office/drawing/2014/main" id="{9C39F103-C714-A041-ADC5-18E5180982EF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Google Shape;9173;p57">
              <a:extLst>
                <a:ext uri="{FF2B5EF4-FFF2-40B4-BE49-F238E27FC236}">
                  <a16:creationId xmlns:a16="http://schemas.microsoft.com/office/drawing/2014/main" id="{DD417DC5-B8D8-3B4E-ADB6-8DD6BF041B29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Google Shape;9174;p57">
              <a:extLst>
                <a:ext uri="{FF2B5EF4-FFF2-40B4-BE49-F238E27FC236}">
                  <a16:creationId xmlns:a16="http://schemas.microsoft.com/office/drawing/2014/main" id="{73845E0B-B7D3-C940-A506-43FBD48557C9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Google Shape;9175;p57">
              <a:extLst>
                <a:ext uri="{FF2B5EF4-FFF2-40B4-BE49-F238E27FC236}">
                  <a16:creationId xmlns:a16="http://schemas.microsoft.com/office/drawing/2014/main" id="{1F432E43-F085-4541-8A18-8FDE7874A186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Google Shape;9176;p57">
              <a:extLst>
                <a:ext uri="{FF2B5EF4-FFF2-40B4-BE49-F238E27FC236}">
                  <a16:creationId xmlns:a16="http://schemas.microsoft.com/office/drawing/2014/main" id="{4FE2FDAA-AF63-174F-8180-59F6BF6C7EA0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Google Shape;9177;p57">
              <a:extLst>
                <a:ext uri="{FF2B5EF4-FFF2-40B4-BE49-F238E27FC236}">
                  <a16:creationId xmlns:a16="http://schemas.microsoft.com/office/drawing/2014/main" id="{29F442FB-798D-184E-B45B-9AB85CA6399C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9178;p57">
              <a:extLst>
                <a:ext uri="{FF2B5EF4-FFF2-40B4-BE49-F238E27FC236}">
                  <a16:creationId xmlns:a16="http://schemas.microsoft.com/office/drawing/2014/main" id="{15AB9185-0949-BA47-A559-A4EBB3BF23A1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9179;p57">
              <a:extLst>
                <a:ext uri="{FF2B5EF4-FFF2-40B4-BE49-F238E27FC236}">
                  <a16:creationId xmlns:a16="http://schemas.microsoft.com/office/drawing/2014/main" id="{A9B1CE6F-51D2-A442-B85D-3DFB00B28FEA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9180;p57">
              <a:extLst>
                <a:ext uri="{FF2B5EF4-FFF2-40B4-BE49-F238E27FC236}">
                  <a16:creationId xmlns:a16="http://schemas.microsoft.com/office/drawing/2014/main" id="{BA704EE0-047B-E646-A454-11C2E7595FE5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9181;p57">
              <a:extLst>
                <a:ext uri="{FF2B5EF4-FFF2-40B4-BE49-F238E27FC236}">
                  <a16:creationId xmlns:a16="http://schemas.microsoft.com/office/drawing/2014/main" id="{BB3B4713-611D-DB49-81F4-E1723AB929B5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oogle Shape;9604;p58">
            <a:extLst>
              <a:ext uri="{FF2B5EF4-FFF2-40B4-BE49-F238E27FC236}">
                <a16:creationId xmlns:a16="http://schemas.microsoft.com/office/drawing/2014/main" id="{89FA4DEF-B266-1A47-BAB0-76A70399709E}"/>
              </a:ext>
            </a:extLst>
          </p:cNvPr>
          <p:cNvGrpSpPr>
            <a:grpSpLocks noChangeAspect="1"/>
          </p:cNvGrpSpPr>
          <p:nvPr/>
        </p:nvGrpSpPr>
        <p:grpSpPr>
          <a:xfrm>
            <a:off x="6192433" y="2359149"/>
            <a:ext cx="455415" cy="515595"/>
            <a:chOff x="2199565" y="2421172"/>
            <a:chExt cx="312179" cy="353431"/>
          </a:xfrm>
          <a:noFill/>
        </p:grpSpPr>
        <p:sp>
          <p:nvSpPr>
            <p:cNvPr id="48" name="Google Shape;9605;p58">
              <a:extLst>
                <a:ext uri="{FF2B5EF4-FFF2-40B4-BE49-F238E27FC236}">
                  <a16:creationId xmlns:a16="http://schemas.microsoft.com/office/drawing/2014/main" id="{F4E57FB4-FDF5-8B4B-8127-CD67640F0D8A}"/>
                </a:ext>
              </a:extLst>
            </p:cNvPr>
            <p:cNvSpPr/>
            <p:nvPr/>
          </p:nvSpPr>
          <p:spPr>
            <a:xfrm>
              <a:off x="2199565" y="2421172"/>
              <a:ext cx="312179" cy="353431"/>
            </a:xfrm>
            <a:custGeom>
              <a:avLst/>
              <a:gdLst/>
              <a:ahLst/>
              <a:cxnLst/>
              <a:rect l="l" t="t" r="r" b="b"/>
              <a:pathLst>
                <a:path w="9800" h="11095" extrusionOk="0">
                  <a:moveTo>
                    <a:pt x="5156" y="322"/>
                  </a:moveTo>
                  <a:cubicBezTo>
                    <a:pt x="5228" y="322"/>
                    <a:pt x="5311" y="370"/>
                    <a:pt x="5311" y="465"/>
                  </a:cubicBezTo>
                  <a:lnTo>
                    <a:pt x="5311" y="858"/>
                  </a:lnTo>
                  <a:cubicBezTo>
                    <a:pt x="5202" y="822"/>
                    <a:pt x="5100" y="806"/>
                    <a:pt x="4999" y="806"/>
                  </a:cubicBezTo>
                  <a:cubicBezTo>
                    <a:pt x="4968" y="806"/>
                    <a:pt x="4937" y="807"/>
                    <a:pt x="4906" y="810"/>
                  </a:cubicBezTo>
                  <a:cubicBezTo>
                    <a:pt x="4775" y="810"/>
                    <a:pt x="4656" y="822"/>
                    <a:pt x="4549" y="858"/>
                  </a:cubicBezTo>
                  <a:lnTo>
                    <a:pt x="4549" y="465"/>
                  </a:lnTo>
                  <a:cubicBezTo>
                    <a:pt x="4549" y="394"/>
                    <a:pt x="4609" y="322"/>
                    <a:pt x="4692" y="322"/>
                  </a:cubicBezTo>
                  <a:close/>
                  <a:moveTo>
                    <a:pt x="4906" y="1132"/>
                  </a:moveTo>
                  <a:cubicBezTo>
                    <a:pt x="5502" y="1132"/>
                    <a:pt x="6002" y="1608"/>
                    <a:pt x="6002" y="2227"/>
                  </a:cubicBezTo>
                  <a:cubicBezTo>
                    <a:pt x="6002" y="2838"/>
                    <a:pt x="5504" y="3302"/>
                    <a:pt x="4927" y="3302"/>
                  </a:cubicBezTo>
                  <a:cubicBezTo>
                    <a:pt x="4807" y="3302"/>
                    <a:pt x="4684" y="3282"/>
                    <a:pt x="4561" y="3239"/>
                  </a:cubicBezTo>
                  <a:cubicBezTo>
                    <a:pt x="4144" y="3084"/>
                    <a:pt x="3847" y="2680"/>
                    <a:pt x="3847" y="2227"/>
                  </a:cubicBezTo>
                  <a:cubicBezTo>
                    <a:pt x="3835" y="1632"/>
                    <a:pt x="4311" y="1132"/>
                    <a:pt x="4906" y="1132"/>
                  </a:cubicBezTo>
                  <a:close/>
                  <a:moveTo>
                    <a:pt x="4978" y="3620"/>
                  </a:moveTo>
                  <a:lnTo>
                    <a:pt x="6061" y="6251"/>
                  </a:lnTo>
                  <a:lnTo>
                    <a:pt x="5621" y="6251"/>
                  </a:lnTo>
                  <a:cubicBezTo>
                    <a:pt x="5621" y="5918"/>
                    <a:pt x="5335" y="5644"/>
                    <a:pt x="4990" y="5644"/>
                  </a:cubicBezTo>
                  <a:lnTo>
                    <a:pt x="4847" y="5644"/>
                  </a:lnTo>
                  <a:cubicBezTo>
                    <a:pt x="4501" y="5644"/>
                    <a:pt x="4216" y="5918"/>
                    <a:pt x="4216" y="6251"/>
                  </a:cubicBezTo>
                  <a:lnTo>
                    <a:pt x="3775" y="6251"/>
                  </a:lnTo>
                  <a:lnTo>
                    <a:pt x="4859" y="3620"/>
                  </a:lnTo>
                  <a:close/>
                  <a:moveTo>
                    <a:pt x="1406" y="6573"/>
                  </a:moveTo>
                  <a:lnTo>
                    <a:pt x="1323" y="6740"/>
                  </a:lnTo>
                  <a:lnTo>
                    <a:pt x="430" y="6740"/>
                  </a:lnTo>
                  <a:cubicBezTo>
                    <a:pt x="423" y="6741"/>
                    <a:pt x="417" y="6742"/>
                    <a:pt x="411" y="6742"/>
                  </a:cubicBezTo>
                  <a:cubicBezTo>
                    <a:pt x="370" y="6742"/>
                    <a:pt x="334" y="6708"/>
                    <a:pt x="334" y="6656"/>
                  </a:cubicBezTo>
                  <a:cubicBezTo>
                    <a:pt x="334" y="6609"/>
                    <a:pt x="382" y="6573"/>
                    <a:pt x="430" y="6573"/>
                  </a:cubicBezTo>
                  <a:close/>
                  <a:moveTo>
                    <a:pt x="6204" y="6573"/>
                  </a:moveTo>
                  <a:lnTo>
                    <a:pt x="6276" y="6752"/>
                  </a:lnTo>
                  <a:lnTo>
                    <a:pt x="5621" y="6752"/>
                  </a:lnTo>
                  <a:lnTo>
                    <a:pt x="5621" y="6573"/>
                  </a:lnTo>
                  <a:close/>
                  <a:moveTo>
                    <a:pt x="9419" y="6573"/>
                  </a:moveTo>
                  <a:cubicBezTo>
                    <a:pt x="9454" y="6573"/>
                    <a:pt x="9502" y="6609"/>
                    <a:pt x="9502" y="6656"/>
                  </a:cubicBezTo>
                  <a:cubicBezTo>
                    <a:pt x="9502" y="6716"/>
                    <a:pt x="9454" y="6752"/>
                    <a:pt x="9419" y="6752"/>
                  </a:cubicBezTo>
                  <a:lnTo>
                    <a:pt x="8526" y="6752"/>
                  </a:lnTo>
                  <a:cubicBezTo>
                    <a:pt x="8526" y="6752"/>
                    <a:pt x="8451" y="6592"/>
                    <a:pt x="8434" y="6573"/>
                  </a:cubicBezTo>
                  <a:close/>
                  <a:moveTo>
                    <a:pt x="4216" y="6585"/>
                  </a:moveTo>
                  <a:lnTo>
                    <a:pt x="4216" y="6763"/>
                  </a:lnTo>
                  <a:lnTo>
                    <a:pt x="3573" y="6763"/>
                  </a:lnTo>
                  <a:lnTo>
                    <a:pt x="3644" y="6585"/>
                  </a:lnTo>
                  <a:close/>
                  <a:moveTo>
                    <a:pt x="4990" y="5954"/>
                  </a:moveTo>
                  <a:cubicBezTo>
                    <a:pt x="5156" y="5954"/>
                    <a:pt x="5287" y="6097"/>
                    <a:pt x="5287" y="6251"/>
                  </a:cubicBezTo>
                  <a:lnTo>
                    <a:pt x="5287" y="7061"/>
                  </a:lnTo>
                  <a:cubicBezTo>
                    <a:pt x="5287" y="7228"/>
                    <a:pt x="5156" y="7359"/>
                    <a:pt x="4990" y="7359"/>
                  </a:cubicBezTo>
                  <a:lnTo>
                    <a:pt x="4847" y="7359"/>
                  </a:lnTo>
                  <a:cubicBezTo>
                    <a:pt x="4680" y="7359"/>
                    <a:pt x="4549" y="7228"/>
                    <a:pt x="4549" y="7061"/>
                  </a:cubicBezTo>
                  <a:lnTo>
                    <a:pt x="4549" y="6251"/>
                  </a:lnTo>
                  <a:cubicBezTo>
                    <a:pt x="4549" y="6097"/>
                    <a:pt x="4680" y="5954"/>
                    <a:pt x="4847" y="5954"/>
                  </a:cubicBezTo>
                  <a:close/>
                  <a:moveTo>
                    <a:pt x="1299" y="10157"/>
                  </a:moveTo>
                  <a:lnTo>
                    <a:pt x="1477" y="10228"/>
                  </a:lnTo>
                  <a:lnTo>
                    <a:pt x="1287" y="10454"/>
                  </a:lnTo>
                  <a:lnTo>
                    <a:pt x="1299" y="10157"/>
                  </a:lnTo>
                  <a:close/>
                  <a:moveTo>
                    <a:pt x="8538" y="10157"/>
                  </a:moveTo>
                  <a:lnTo>
                    <a:pt x="8550" y="10454"/>
                  </a:lnTo>
                  <a:lnTo>
                    <a:pt x="8359" y="10228"/>
                  </a:lnTo>
                  <a:lnTo>
                    <a:pt x="8538" y="10157"/>
                  </a:lnTo>
                  <a:close/>
                  <a:moveTo>
                    <a:pt x="4680" y="1"/>
                  </a:moveTo>
                  <a:cubicBezTo>
                    <a:pt x="4430" y="1"/>
                    <a:pt x="4204" y="215"/>
                    <a:pt x="4204" y="477"/>
                  </a:cubicBezTo>
                  <a:lnTo>
                    <a:pt x="4204" y="1001"/>
                  </a:lnTo>
                  <a:cubicBezTo>
                    <a:pt x="3716" y="1287"/>
                    <a:pt x="3418" y="1870"/>
                    <a:pt x="3525" y="2441"/>
                  </a:cubicBezTo>
                  <a:lnTo>
                    <a:pt x="3108" y="3263"/>
                  </a:lnTo>
                  <a:cubicBezTo>
                    <a:pt x="3061" y="3334"/>
                    <a:pt x="3085" y="3442"/>
                    <a:pt x="3180" y="3489"/>
                  </a:cubicBezTo>
                  <a:cubicBezTo>
                    <a:pt x="3202" y="3504"/>
                    <a:pt x="3227" y="3511"/>
                    <a:pt x="3253" y="3511"/>
                  </a:cubicBezTo>
                  <a:cubicBezTo>
                    <a:pt x="3311" y="3511"/>
                    <a:pt x="3373" y="3476"/>
                    <a:pt x="3406" y="3418"/>
                  </a:cubicBezTo>
                  <a:lnTo>
                    <a:pt x="3680" y="2858"/>
                  </a:lnTo>
                  <a:cubicBezTo>
                    <a:pt x="3859" y="3203"/>
                    <a:pt x="4168" y="3453"/>
                    <a:pt x="4549" y="3561"/>
                  </a:cubicBezTo>
                  <a:cubicBezTo>
                    <a:pt x="4442" y="3811"/>
                    <a:pt x="2287" y="9073"/>
                    <a:pt x="1930" y="9919"/>
                  </a:cubicBezTo>
                  <a:cubicBezTo>
                    <a:pt x="1900" y="9968"/>
                    <a:pt x="1845" y="9993"/>
                    <a:pt x="1794" y="9993"/>
                  </a:cubicBezTo>
                  <a:cubicBezTo>
                    <a:pt x="1783" y="9993"/>
                    <a:pt x="1773" y="9992"/>
                    <a:pt x="1763" y="9990"/>
                  </a:cubicBezTo>
                  <a:lnTo>
                    <a:pt x="1168" y="9752"/>
                  </a:lnTo>
                  <a:cubicBezTo>
                    <a:pt x="1120" y="9740"/>
                    <a:pt x="1096" y="9692"/>
                    <a:pt x="1096" y="9645"/>
                  </a:cubicBezTo>
                  <a:cubicBezTo>
                    <a:pt x="882" y="7990"/>
                    <a:pt x="1632" y="6906"/>
                    <a:pt x="1692" y="6763"/>
                  </a:cubicBezTo>
                  <a:cubicBezTo>
                    <a:pt x="1846" y="6430"/>
                    <a:pt x="2847" y="4501"/>
                    <a:pt x="3120" y="3977"/>
                  </a:cubicBezTo>
                  <a:cubicBezTo>
                    <a:pt x="3156" y="3906"/>
                    <a:pt x="3132" y="3799"/>
                    <a:pt x="3037" y="3751"/>
                  </a:cubicBezTo>
                  <a:cubicBezTo>
                    <a:pt x="3016" y="3741"/>
                    <a:pt x="2992" y="3735"/>
                    <a:pt x="2968" y="3735"/>
                  </a:cubicBezTo>
                  <a:cubicBezTo>
                    <a:pt x="2909" y="3735"/>
                    <a:pt x="2848" y="3767"/>
                    <a:pt x="2823" y="3834"/>
                  </a:cubicBezTo>
                  <a:lnTo>
                    <a:pt x="1573" y="6251"/>
                  </a:lnTo>
                  <a:lnTo>
                    <a:pt x="430" y="6251"/>
                  </a:lnTo>
                  <a:cubicBezTo>
                    <a:pt x="203" y="6251"/>
                    <a:pt x="1" y="6430"/>
                    <a:pt x="1" y="6668"/>
                  </a:cubicBezTo>
                  <a:cubicBezTo>
                    <a:pt x="1" y="6894"/>
                    <a:pt x="180" y="7085"/>
                    <a:pt x="430" y="7085"/>
                  </a:cubicBezTo>
                  <a:lnTo>
                    <a:pt x="1156" y="7085"/>
                  </a:lnTo>
                  <a:cubicBezTo>
                    <a:pt x="775" y="7906"/>
                    <a:pt x="644" y="8799"/>
                    <a:pt x="751" y="9704"/>
                  </a:cubicBezTo>
                  <a:cubicBezTo>
                    <a:pt x="763" y="9847"/>
                    <a:pt x="858" y="9978"/>
                    <a:pt x="977" y="10038"/>
                  </a:cubicBezTo>
                  <a:lnTo>
                    <a:pt x="930" y="10919"/>
                  </a:lnTo>
                  <a:cubicBezTo>
                    <a:pt x="930" y="11017"/>
                    <a:pt x="1014" y="11081"/>
                    <a:pt x="1101" y="11081"/>
                  </a:cubicBezTo>
                  <a:cubicBezTo>
                    <a:pt x="1141" y="11081"/>
                    <a:pt x="1182" y="11068"/>
                    <a:pt x="1215" y="11038"/>
                  </a:cubicBezTo>
                  <a:lnTo>
                    <a:pt x="1823" y="10347"/>
                  </a:lnTo>
                  <a:cubicBezTo>
                    <a:pt x="1989" y="10335"/>
                    <a:pt x="2132" y="10228"/>
                    <a:pt x="2215" y="10061"/>
                  </a:cubicBezTo>
                  <a:lnTo>
                    <a:pt x="3430" y="7109"/>
                  </a:lnTo>
                  <a:lnTo>
                    <a:pt x="4204" y="7109"/>
                  </a:lnTo>
                  <a:cubicBezTo>
                    <a:pt x="4204" y="7442"/>
                    <a:pt x="4490" y="7716"/>
                    <a:pt x="4823" y="7716"/>
                  </a:cubicBezTo>
                  <a:lnTo>
                    <a:pt x="4978" y="7716"/>
                  </a:lnTo>
                  <a:cubicBezTo>
                    <a:pt x="5323" y="7716"/>
                    <a:pt x="5597" y="7442"/>
                    <a:pt x="5597" y="7109"/>
                  </a:cubicBezTo>
                  <a:lnTo>
                    <a:pt x="6371" y="7109"/>
                  </a:lnTo>
                  <a:lnTo>
                    <a:pt x="7014" y="8668"/>
                  </a:lnTo>
                  <a:cubicBezTo>
                    <a:pt x="7040" y="8730"/>
                    <a:pt x="7099" y="8766"/>
                    <a:pt x="7161" y="8766"/>
                  </a:cubicBezTo>
                  <a:cubicBezTo>
                    <a:pt x="7184" y="8766"/>
                    <a:pt x="7206" y="8761"/>
                    <a:pt x="7228" y="8752"/>
                  </a:cubicBezTo>
                  <a:cubicBezTo>
                    <a:pt x="7311" y="8728"/>
                    <a:pt x="7347" y="8621"/>
                    <a:pt x="7311" y="8549"/>
                  </a:cubicBezTo>
                  <a:cubicBezTo>
                    <a:pt x="7192" y="8252"/>
                    <a:pt x="5394" y="3870"/>
                    <a:pt x="5275" y="3608"/>
                  </a:cubicBezTo>
                  <a:cubicBezTo>
                    <a:pt x="5644" y="3501"/>
                    <a:pt x="5954" y="3251"/>
                    <a:pt x="6133" y="2906"/>
                  </a:cubicBezTo>
                  <a:cubicBezTo>
                    <a:pt x="6168" y="2953"/>
                    <a:pt x="8145" y="6811"/>
                    <a:pt x="8264" y="7061"/>
                  </a:cubicBezTo>
                  <a:cubicBezTo>
                    <a:pt x="8681" y="7859"/>
                    <a:pt x="8847" y="8776"/>
                    <a:pt x="8728" y="9680"/>
                  </a:cubicBezTo>
                  <a:cubicBezTo>
                    <a:pt x="8728" y="9728"/>
                    <a:pt x="8692" y="9764"/>
                    <a:pt x="8657" y="9788"/>
                  </a:cubicBezTo>
                  <a:lnTo>
                    <a:pt x="8061" y="10026"/>
                  </a:lnTo>
                  <a:cubicBezTo>
                    <a:pt x="8047" y="10031"/>
                    <a:pt x="8032" y="10034"/>
                    <a:pt x="8017" y="10034"/>
                  </a:cubicBezTo>
                  <a:cubicBezTo>
                    <a:pt x="7969" y="10034"/>
                    <a:pt x="7922" y="10005"/>
                    <a:pt x="7895" y="9942"/>
                  </a:cubicBezTo>
                  <a:lnTo>
                    <a:pt x="7573" y="9145"/>
                  </a:lnTo>
                  <a:cubicBezTo>
                    <a:pt x="7546" y="9072"/>
                    <a:pt x="7477" y="9041"/>
                    <a:pt x="7414" y="9041"/>
                  </a:cubicBezTo>
                  <a:cubicBezTo>
                    <a:pt x="7395" y="9041"/>
                    <a:pt x="7376" y="9044"/>
                    <a:pt x="7359" y="9049"/>
                  </a:cubicBezTo>
                  <a:cubicBezTo>
                    <a:pt x="7276" y="9085"/>
                    <a:pt x="7240" y="9192"/>
                    <a:pt x="7276" y="9264"/>
                  </a:cubicBezTo>
                  <a:lnTo>
                    <a:pt x="7597" y="10061"/>
                  </a:lnTo>
                  <a:cubicBezTo>
                    <a:pt x="7657" y="10228"/>
                    <a:pt x="7823" y="10335"/>
                    <a:pt x="7990" y="10347"/>
                  </a:cubicBezTo>
                  <a:lnTo>
                    <a:pt x="8597" y="11038"/>
                  </a:lnTo>
                  <a:cubicBezTo>
                    <a:pt x="8632" y="11077"/>
                    <a:pt x="8676" y="11094"/>
                    <a:pt x="8717" y="11094"/>
                  </a:cubicBezTo>
                  <a:cubicBezTo>
                    <a:pt x="8803" y="11094"/>
                    <a:pt x="8883" y="11023"/>
                    <a:pt x="8883" y="10919"/>
                  </a:cubicBezTo>
                  <a:lnTo>
                    <a:pt x="8835" y="10038"/>
                  </a:lnTo>
                  <a:cubicBezTo>
                    <a:pt x="8954" y="9966"/>
                    <a:pt x="9038" y="9847"/>
                    <a:pt x="9062" y="9704"/>
                  </a:cubicBezTo>
                  <a:cubicBezTo>
                    <a:pt x="9181" y="8811"/>
                    <a:pt x="9038" y="7906"/>
                    <a:pt x="8657" y="7085"/>
                  </a:cubicBezTo>
                  <a:lnTo>
                    <a:pt x="9383" y="7085"/>
                  </a:lnTo>
                  <a:cubicBezTo>
                    <a:pt x="9609" y="7085"/>
                    <a:pt x="9800" y="6906"/>
                    <a:pt x="9800" y="6668"/>
                  </a:cubicBezTo>
                  <a:cubicBezTo>
                    <a:pt x="9800" y="6430"/>
                    <a:pt x="9633" y="6251"/>
                    <a:pt x="9419" y="6251"/>
                  </a:cubicBezTo>
                  <a:lnTo>
                    <a:pt x="8264" y="6251"/>
                  </a:lnTo>
                  <a:lnTo>
                    <a:pt x="6299" y="2441"/>
                  </a:lnTo>
                  <a:cubicBezTo>
                    <a:pt x="6395" y="1846"/>
                    <a:pt x="6109" y="1287"/>
                    <a:pt x="5621" y="1001"/>
                  </a:cubicBezTo>
                  <a:lnTo>
                    <a:pt x="5621" y="477"/>
                  </a:lnTo>
                  <a:cubicBezTo>
                    <a:pt x="5621" y="227"/>
                    <a:pt x="5406" y="1"/>
                    <a:pt x="5144" y="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606;p58">
              <a:extLst>
                <a:ext uri="{FF2B5EF4-FFF2-40B4-BE49-F238E27FC236}">
                  <a16:creationId xmlns:a16="http://schemas.microsoft.com/office/drawing/2014/main" id="{8576DFB2-2E4C-9144-A65D-0B5C74B11FB8}"/>
                </a:ext>
              </a:extLst>
            </p:cNvPr>
            <p:cNvSpPr/>
            <p:nvPr/>
          </p:nvSpPr>
          <p:spPr>
            <a:xfrm>
              <a:off x="2335745" y="2471248"/>
              <a:ext cx="40997" cy="40615"/>
            </a:xfrm>
            <a:custGeom>
              <a:avLst/>
              <a:gdLst/>
              <a:ahLst/>
              <a:cxnLst/>
              <a:rect l="l" t="t" r="r" b="b"/>
              <a:pathLst>
                <a:path w="1287" h="1275" extrusionOk="0">
                  <a:moveTo>
                    <a:pt x="643" y="322"/>
                  </a:moveTo>
                  <a:cubicBezTo>
                    <a:pt x="822" y="322"/>
                    <a:pt x="953" y="477"/>
                    <a:pt x="953" y="631"/>
                  </a:cubicBezTo>
                  <a:cubicBezTo>
                    <a:pt x="953" y="798"/>
                    <a:pt x="810" y="953"/>
                    <a:pt x="643" y="953"/>
                  </a:cubicBezTo>
                  <a:cubicBezTo>
                    <a:pt x="477" y="953"/>
                    <a:pt x="334" y="798"/>
                    <a:pt x="334" y="631"/>
                  </a:cubicBezTo>
                  <a:cubicBezTo>
                    <a:pt x="334" y="477"/>
                    <a:pt x="465" y="322"/>
                    <a:pt x="643" y="322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cubicBezTo>
                    <a:pt x="0" y="989"/>
                    <a:pt x="286" y="1274"/>
                    <a:pt x="643" y="1274"/>
                  </a:cubicBezTo>
                  <a:cubicBezTo>
                    <a:pt x="1000" y="1274"/>
                    <a:pt x="1286" y="989"/>
                    <a:pt x="1286" y="631"/>
                  </a:cubicBezTo>
                  <a:cubicBezTo>
                    <a:pt x="1286" y="274"/>
                    <a:pt x="1000" y="0"/>
                    <a:pt x="6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Recognition(Live Video)</a:t>
            </a:r>
            <a:endParaRPr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" y="1450975"/>
            <a:ext cx="2113092" cy="1703240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90" y="1340222"/>
            <a:ext cx="2159652" cy="1586470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90" y="3154215"/>
            <a:ext cx="2159652" cy="174366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3" y="1450975"/>
            <a:ext cx="2033028" cy="166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457" y="3154215"/>
            <a:ext cx="2213919" cy="1805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719999" y="540000"/>
            <a:ext cx="8185103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Recognition(Multiple faces Image)</a:t>
            </a:r>
            <a:endParaRPr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28359"/>
            <a:ext cx="3035729" cy="3221191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28359"/>
            <a:ext cx="3006811" cy="31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5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Less Data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720725" y="1285103"/>
            <a:ext cx="770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problem mainly lies with the images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of the images in the dataset are synthetic images.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2571749"/>
            <a:ext cx="29622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84" y="1980726"/>
            <a:ext cx="1670291" cy="2541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430" y="1874364"/>
            <a:ext cx="1902668" cy="272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2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>
            <a:spLocks noGrp="1"/>
          </p:cNvSpPr>
          <p:nvPr>
            <p:ph type="title"/>
          </p:nvPr>
        </p:nvSpPr>
        <p:spPr>
          <a:xfrm>
            <a:off x="2179650" y="1542000"/>
            <a:ext cx="4784700" cy="205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6"/>
          <p:cNvPicPr preferRelativeResize="0"/>
          <p:nvPr/>
        </p:nvPicPr>
        <p:blipFill rotWithShape="1">
          <a:blip r:embed="rId3">
            <a:alphaModFix/>
          </a:blip>
          <a:srcRect l="13272" t="14568" r="13279" b="12331"/>
          <a:stretch/>
        </p:blipFill>
        <p:spPr>
          <a:xfrm>
            <a:off x="5146817" y="2411880"/>
            <a:ext cx="887326" cy="88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 rot="-5400000">
            <a:off x="717904" y="2411891"/>
            <a:ext cx="887320" cy="88312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6"/>
          <p:cNvSpPr txBox="1">
            <a:spLocks noGrp="1"/>
          </p:cNvSpPr>
          <p:nvPr>
            <p:ph type="title" idx="3"/>
          </p:nvPr>
        </p:nvSpPr>
        <p:spPr>
          <a:xfrm>
            <a:off x="813566" y="2331454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536A"/>
                </a:solidFill>
              </a:rPr>
              <a:t>Outline</a:t>
            </a:r>
            <a:endParaRPr dirty="0">
              <a:solidFill>
                <a:srgbClr val="08536A"/>
              </a:solidFill>
            </a:endParaRPr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1738166" y="2535588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dirty="0"/>
              <a:t>Approach</a:t>
            </a:r>
            <a:endParaRPr dirty="0"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2"/>
          </p:nvPr>
        </p:nvSpPr>
        <p:spPr>
          <a:xfrm>
            <a:off x="1738166" y="2873229"/>
            <a:ext cx="2251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do it ?</a:t>
            </a:r>
            <a:endParaRPr dirty="0"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4"/>
          </p:nvPr>
        </p:nvSpPr>
        <p:spPr>
          <a:xfrm>
            <a:off x="6167066" y="2535588"/>
            <a:ext cx="22515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dirty="0" smtClean="0"/>
              <a:t>Limitations</a:t>
            </a:r>
            <a:endParaRPr dirty="0"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5"/>
          </p:nvPr>
        </p:nvSpPr>
        <p:spPr>
          <a:xfrm>
            <a:off x="6167066" y="2873229"/>
            <a:ext cx="255782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" dirty="0"/>
              <a:t>What </a:t>
            </a:r>
            <a:r>
              <a:rPr lang="en" dirty="0" smtClean="0"/>
              <a:t>problems I am facing still</a:t>
            </a:r>
            <a:r>
              <a:rPr lang="zh-TW" altLang="en-US" dirty="0" smtClean="0"/>
              <a:t>？</a:t>
            </a:r>
            <a:endParaRPr dirty="0"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6"/>
          </p:nvPr>
        </p:nvSpPr>
        <p:spPr>
          <a:xfrm>
            <a:off x="5242466" y="2331454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title" idx="2"/>
          </p:nvPr>
        </p:nvSpPr>
        <p:spPr>
          <a:xfrm>
            <a:off x="3863850" y="1190188"/>
            <a:ext cx="1416300" cy="99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2447250" y="2463175"/>
            <a:ext cx="4249500" cy="79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Approach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8"/>
          <p:cNvCxnSpPr>
            <a:cxnSpLocks/>
            <a:stCxn id="148" idx="1"/>
            <a:endCxn id="35" idx="1"/>
          </p:cNvCxnSpPr>
          <p:nvPr/>
        </p:nvCxnSpPr>
        <p:spPr>
          <a:xfrm flipV="1">
            <a:off x="3848972" y="2715325"/>
            <a:ext cx="2966153" cy="1638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8"/>
          <p:cNvCxnSpPr>
            <a:cxnSpLocks/>
            <a:stCxn id="153" idx="2"/>
            <a:endCxn id="148" idx="1"/>
          </p:cNvCxnSpPr>
          <p:nvPr/>
        </p:nvCxnSpPr>
        <p:spPr>
          <a:xfrm>
            <a:off x="1198976" y="2698727"/>
            <a:ext cx="2649996" cy="18236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l="13272" t="14568" r="13279" b="12331"/>
          <a:stretch/>
        </p:blipFill>
        <p:spPr>
          <a:xfrm rot="5400000">
            <a:off x="5398010" y="2408297"/>
            <a:ext cx="659249" cy="69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l="13272" t="14568" r="13279" b="12331"/>
          <a:stretch/>
        </p:blipFill>
        <p:spPr>
          <a:xfrm>
            <a:off x="2274550" y="2399673"/>
            <a:ext cx="693300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 rot="-5400000">
            <a:off x="504923" y="2351327"/>
            <a:ext cx="693305" cy="69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How to do it ?</a:t>
            </a: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>
            <a:off x="3848972" y="2371937"/>
            <a:ext cx="693305" cy="6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48;p28">
            <a:extLst>
              <a:ext uri="{FF2B5EF4-FFF2-40B4-BE49-F238E27FC236}">
                <a16:creationId xmlns:a16="http://schemas.microsoft.com/office/drawing/2014/main" id="{48D27F69-2B9F-6A44-A4CA-34EB8DC499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>
            <a:off x="6815125" y="2370299"/>
            <a:ext cx="693305" cy="6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4;p26">
            <a:extLst>
              <a:ext uri="{FF2B5EF4-FFF2-40B4-BE49-F238E27FC236}">
                <a16:creationId xmlns:a16="http://schemas.microsoft.com/office/drawing/2014/main" id="{6EAADF2C-A5D7-994F-B1C4-805571DBF176}"/>
              </a:ext>
            </a:extLst>
          </p:cNvPr>
          <p:cNvSpPr txBox="1">
            <a:spLocks/>
          </p:cNvSpPr>
          <p:nvPr/>
        </p:nvSpPr>
        <p:spPr>
          <a:xfrm>
            <a:off x="503576" y="2171824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1" name="Google Shape;124;p26">
            <a:extLst>
              <a:ext uri="{FF2B5EF4-FFF2-40B4-BE49-F238E27FC236}">
                <a16:creationId xmlns:a16="http://schemas.microsoft.com/office/drawing/2014/main" id="{A3070853-D693-D747-9091-D0F4D0F61C20}"/>
              </a:ext>
            </a:extLst>
          </p:cNvPr>
          <p:cNvSpPr txBox="1">
            <a:spLocks/>
          </p:cNvSpPr>
          <p:nvPr/>
        </p:nvSpPr>
        <p:spPr>
          <a:xfrm>
            <a:off x="2271902" y="2171824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chemeClr val="bg1"/>
                </a:solidFill>
              </a:rPr>
              <a:t>02</a:t>
            </a:r>
            <a:endParaRPr lang="en" sz="2000" b="1" dirty="0">
              <a:solidFill>
                <a:schemeClr val="bg1"/>
              </a:solidFill>
            </a:endParaRPr>
          </a:p>
        </p:txBody>
      </p:sp>
      <p:sp>
        <p:nvSpPr>
          <p:cNvPr id="12" name="Google Shape;124;p26">
            <a:extLst>
              <a:ext uri="{FF2B5EF4-FFF2-40B4-BE49-F238E27FC236}">
                <a16:creationId xmlns:a16="http://schemas.microsoft.com/office/drawing/2014/main" id="{E105D430-5503-8E46-BEE2-AD4E24279DC4}"/>
              </a:ext>
            </a:extLst>
          </p:cNvPr>
          <p:cNvSpPr txBox="1">
            <a:spLocks/>
          </p:cNvSpPr>
          <p:nvPr/>
        </p:nvSpPr>
        <p:spPr>
          <a:xfrm>
            <a:off x="3868685" y="2222200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3" name="Google Shape;124;p26">
            <a:extLst>
              <a:ext uri="{FF2B5EF4-FFF2-40B4-BE49-F238E27FC236}">
                <a16:creationId xmlns:a16="http://schemas.microsoft.com/office/drawing/2014/main" id="{6292D7F6-842D-3944-BECD-2DBBDBE64329}"/>
              </a:ext>
            </a:extLst>
          </p:cNvPr>
          <p:cNvSpPr txBox="1">
            <a:spLocks/>
          </p:cNvSpPr>
          <p:nvPr/>
        </p:nvSpPr>
        <p:spPr>
          <a:xfrm>
            <a:off x="5350514" y="2238523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 smtClean="0">
                <a:solidFill>
                  <a:schemeClr val="bg1"/>
                </a:solidFill>
              </a:rPr>
              <a:t>04</a:t>
            </a:r>
            <a:endParaRPr lang="en" sz="2000" b="1" dirty="0">
              <a:solidFill>
                <a:schemeClr val="bg1"/>
              </a:solidFill>
            </a:endParaRPr>
          </a:p>
        </p:txBody>
      </p:sp>
      <p:sp>
        <p:nvSpPr>
          <p:cNvPr id="14" name="Google Shape;124;p26">
            <a:extLst>
              <a:ext uri="{FF2B5EF4-FFF2-40B4-BE49-F238E27FC236}">
                <a16:creationId xmlns:a16="http://schemas.microsoft.com/office/drawing/2014/main" id="{314E6747-967D-7941-8544-C7F3D4D8999D}"/>
              </a:ext>
            </a:extLst>
          </p:cNvPr>
          <p:cNvSpPr txBox="1">
            <a:spLocks/>
          </p:cNvSpPr>
          <p:nvPr/>
        </p:nvSpPr>
        <p:spPr>
          <a:xfrm>
            <a:off x="6755918" y="2204806"/>
            <a:ext cx="696000" cy="10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5" name="Google Shape;185;p29">
            <a:extLst>
              <a:ext uri="{FF2B5EF4-FFF2-40B4-BE49-F238E27FC236}">
                <a16:creationId xmlns:a16="http://schemas.microsoft.com/office/drawing/2014/main" id="{E0AA6D3B-CEF5-A14B-AE8D-3E1ED5DA8AAE}"/>
              </a:ext>
            </a:extLst>
          </p:cNvPr>
          <p:cNvSpPr txBox="1">
            <a:spLocks/>
          </p:cNvSpPr>
          <p:nvPr/>
        </p:nvSpPr>
        <p:spPr>
          <a:xfrm>
            <a:off x="90616" y="3060350"/>
            <a:ext cx="1613493" cy="33572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-US" dirty="0" smtClean="0">
                <a:solidFill>
                  <a:schemeClr val="lt2"/>
                </a:solidFill>
                <a:latin typeface="Calistoga"/>
                <a:sym typeface="Calistoga"/>
              </a:rPr>
              <a:t>Load and Preprocess Data</a:t>
            </a:r>
            <a:endParaRPr lang="en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sp>
        <p:nvSpPr>
          <p:cNvPr id="17" name="Google Shape;185;p29">
            <a:extLst>
              <a:ext uri="{FF2B5EF4-FFF2-40B4-BE49-F238E27FC236}">
                <a16:creationId xmlns:a16="http://schemas.microsoft.com/office/drawing/2014/main" id="{21D490C5-4D7F-7842-96B5-5F36A5FB42DB}"/>
              </a:ext>
            </a:extLst>
          </p:cNvPr>
          <p:cNvSpPr txBox="1">
            <a:spLocks/>
          </p:cNvSpPr>
          <p:nvPr/>
        </p:nvSpPr>
        <p:spPr>
          <a:xfrm>
            <a:off x="1651365" y="3031457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dirty="0" smtClean="0">
                <a:solidFill>
                  <a:schemeClr val="lt2"/>
                </a:solidFill>
                <a:latin typeface="Calistoga"/>
                <a:sym typeface="Calistoga"/>
              </a:rPr>
              <a:t>Data Augmentation</a:t>
            </a:r>
            <a:endParaRPr lang="en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sp>
        <p:nvSpPr>
          <p:cNvPr id="18" name="Google Shape;185;p29">
            <a:extLst>
              <a:ext uri="{FF2B5EF4-FFF2-40B4-BE49-F238E27FC236}">
                <a16:creationId xmlns:a16="http://schemas.microsoft.com/office/drawing/2014/main" id="{DA8B7BA2-7A7B-CA49-89E9-FEF5937537F6}"/>
              </a:ext>
            </a:extLst>
          </p:cNvPr>
          <p:cNvSpPr txBox="1">
            <a:spLocks/>
          </p:cNvSpPr>
          <p:nvPr/>
        </p:nvSpPr>
        <p:spPr>
          <a:xfrm>
            <a:off x="3474711" y="3118654"/>
            <a:ext cx="1474262" cy="28530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dirty="0" smtClean="0">
                <a:solidFill>
                  <a:schemeClr val="lt2"/>
                </a:solidFill>
                <a:latin typeface="Calistoga"/>
                <a:sym typeface="Calistoga"/>
              </a:rPr>
              <a:t>Fine-Tuning</a:t>
            </a:r>
            <a:endParaRPr lang="en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sp>
        <p:nvSpPr>
          <p:cNvPr id="19" name="Google Shape;185;p29">
            <a:extLst>
              <a:ext uri="{FF2B5EF4-FFF2-40B4-BE49-F238E27FC236}">
                <a16:creationId xmlns:a16="http://schemas.microsoft.com/office/drawing/2014/main" id="{82F9E939-8D19-3446-BC03-C34BE2656CA3}"/>
              </a:ext>
            </a:extLst>
          </p:cNvPr>
          <p:cNvSpPr txBox="1">
            <a:spLocks/>
          </p:cNvSpPr>
          <p:nvPr/>
        </p:nvSpPr>
        <p:spPr>
          <a:xfrm>
            <a:off x="4747720" y="3040651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dirty="0" smtClean="0">
                <a:solidFill>
                  <a:schemeClr val="lt2"/>
                </a:solidFill>
                <a:latin typeface="Calistoga"/>
                <a:sym typeface="Calistoga"/>
              </a:rPr>
              <a:t>Training</a:t>
            </a:r>
            <a:endParaRPr lang="en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sp>
        <p:nvSpPr>
          <p:cNvPr id="20" name="Google Shape;185;p29">
            <a:extLst>
              <a:ext uri="{FF2B5EF4-FFF2-40B4-BE49-F238E27FC236}">
                <a16:creationId xmlns:a16="http://schemas.microsoft.com/office/drawing/2014/main" id="{28744E13-5CFC-6C43-A5EE-209FB2239BE2}"/>
              </a:ext>
            </a:extLst>
          </p:cNvPr>
          <p:cNvSpPr txBox="1">
            <a:spLocks/>
          </p:cNvSpPr>
          <p:nvPr/>
        </p:nvSpPr>
        <p:spPr>
          <a:xfrm>
            <a:off x="6327801" y="3024102"/>
            <a:ext cx="1616224" cy="458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dirty="0">
                <a:solidFill>
                  <a:schemeClr val="lt2"/>
                </a:solidFill>
                <a:latin typeface="Calistoga"/>
                <a:sym typeface="Calistoga"/>
              </a:rPr>
              <a:t>Detection</a:t>
            </a:r>
          </a:p>
        </p:txBody>
      </p:sp>
      <p:pic>
        <p:nvPicPr>
          <p:cNvPr id="21" name="Google Shape;148;p28">
            <a:extLst>
              <a:ext uri="{FF2B5EF4-FFF2-40B4-BE49-F238E27FC236}">
                <a16:creationId xmlns:a16="http://schemas.microsoft.com/office/drawing/2014/main" id="{48D27F69-2B9F-6A44-A4CA-34EB8DC499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022" t="8675" r="6643" b="11362"/>
          <a:stretch/>
        </p:blipFill>
        <p:spPr>
          <a:xfrm>
            <a:off x="8076622" y="2380237"/>
            <a:ext cx="693305" cy="6900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147;p28"/>
          <p:cNvCxnSpPr>
            <a:cxnSpLocks/>
            <a:stCxn id="14" idx="3"/>
            <a:endCxn id="21" idx="1"/>
          </p:cNvCxnSpPr>
          <p:nvPr/>
        </p:nvCxnSpPr>
        <p:spPr>
          <a:xfrm flipV="1">
            <a:off x="7451918" y="2725263"/>
            <a:ext cx="624704" cy="15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>
            <a:off x="8183022" y="2511909"/>
            <a:ext cx="48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000" b="1" dirty="0" smtClean="0">
                <a:solidFill>
                  <a:schemeClr val="bg1"/>
                </a:solidFill>
              </a:rPr>
              <a:t>06</a:t>
            </a:r>
            <a:endParaRPr lang="en" sz="2000" b="1" dirty="0">
              <a:solidFill>
                <a:schemeClr val="bg1"/>
              </a:solidFill>
            </a:endParaRPr>
          </a:p>
        </p:txBody>
      </p:sp>
      <p:sp>
        <p:nvSpPr>
          <p:cNvPr id="40" name="Google Shape;185;p29">
            <a:extLst>
              <a:ext uri="{FF2B5EF4-FFF2-40B4-BE49-F238E27FC236}">
                <a16:creationId xmlns:a16="http://schemas.microsoft.com/office/drawing/2014/main" id="{28744E13-5CFC-6C43-A5EE-209FB2239BE2}"/>
              </a:ext>
            </a:extLst>
          </p:cNvPr>
          <p:cNvSpPr txBox="1">
            <a:spLocks/>
          </p:cNvSpPr>
          <p:nvPr/>
        </p:nvSpPr>
        <p:spPr>
          <a:xfrm>
            <a:off x="7481395" y="3012820"/>
            <a:ext cx="1616224" cy="458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dirty="0" smtClean="0">
                <a:solidFill>
                  <a:schemeClr val="lt2"/>
                </a:solidFill>
                <a:latin typeface="Calistoga"/>
                <a:sym typeface="Calistoga"/>
              </a:rPr>
              <a:t>Accuracy</a:t>
            </a:r>
            <a:endParaRPr lang="en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12784" y="53249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Load and Preprocess Data</a:t>
            </a:r>
            <a:endParaRPr lang="en" dirty="0"/>
          </a:p>
        </p:txBody>
      </p:sp>
      <p:sp>
        <p:nvSpPr>
          <p:cNvPr id="41" name="Google Shape;185;p29">
            <a:extLst>
              <a:ext uri="{FF2B5EF4-FFF2-40B4-BE49-F238E27FC236}">
                <a16:creationId xmlns:a16="http://schemas.microsoft.com/office/drawing/2014/main" id="{1EBFE3B8-3C58-1648-81A2-065B0B8AC4A9}"/>
              </a:ext>
            </a:extLst>
          </p:cNvPr>
          <p:cNvSpPr txBox="1">
            <a:spLocks/>
          </p:cNvSpPr>
          <p:nvPr/>
        </p:nvSpPr>
        <p:spPr>
          <a:xfrm>
            <a:off x="1759468" y="4132200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endParaRPr lang="en" sz="2200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480219"/>
            <a:ext cx="3821027" cy="2276956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1450974"/>
            <a:ext cx="2050474" cy="2321429"/>
          </a:xfrm>
          <a:prstGeom prst="rect">
            <a:avLst/>
          </a:prstGeom>
        </p:spPr>
      </p:pic>
      <p:sp>
        <p:nvSpPr>
          <p:cNvPr id="12" name="Google Shape;185;p29">
            <a:extLst>
              <a:ext uri="{FF2B5EF4-FFF2-40B4-BE49-F238E27FC236}">
                <a16:creationId xmlns:a16="http://schemas.microsoft.com/office/drawing/2014/main" id="{1EBFE3B8-3C58-1648-81A2-065B0B8AC4A9}"/>
              </a:ext>
            </a:extLst>
          </p:cNvPr>
          <p:cNvSpPr txBox="1">
            <a:spLocks/>
          </p:cNvSpPr>
          <p:nvPr/>
        </p:nvSpPr>
        <p:spPr>
          <a:xfrm>
            <a:off x="1671542" y="3755662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sz="1600" dirty="0" smtClean="0">
                <a:solidFill>
                  <a:schemeClr val="lt2"/>
                </a:solidFill>
                <a:latin typeface="Calistoga"/>
                <a:sym typeface="Calistoga"/>
              </a:rPr>
              <a:t>Original Image</a:t>
            </a:r>
            <a:endParaRPr lang="en" sz="1600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  <p:sp>
        <p:nvSpPr>
          <p:cNvPr id="14" name="Google Shape;185;p29">
            <a:extLst>
              <a:ext uri="{FF2B5EF4-FFF2-40B4-BE49-F238E27FC236}">
                <a16:creationId xmlns:a16="http://schemas.microsoft.com/office/drawing/2014/main" id="{1EBFE3B8-3C58-1648-81A2-065B0B8AC4A9}"/>
              </a:ext>
            </a:extLst>
          </p:cNvPr>
          <p:cNvSpPr txBox="1">
            <a:spLocks/>
          </p:cNvSpPr>
          <p:nvPr/>
        </p:nvSpPr>
        <p:spPr>
          <a:xfrm>
            <a:off x="5160818" y="3754289"/>
            <a:ext cx="2138400" cy="47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2200"/>
            </a:pPr>
            <a:r>
              <a:rPr lang="en" sz="1600" dirty="0" smtClean="0">
                <a:solidFill>
                  <a:schemeClr val="lt2"/>
                </a:solidFill>
                <a:latin typeface="Calistoga"/>
                <a:sym typeface="Calistoga"/>
              </a:rPr>
              <a:t>Preprocessed Image</a:t>
            </a:r>
            <a:endParaRPr lang="en" sz="1600" dirty="0">
              <a:solidFill>
                <a:schemeClr val="lt2"/>
              </a:solidFill>
              <a:latin typeface="Calistoga"/>
              <a:sym typeface="Calistoga"/>
            </a:endParaRPr>
          </a:p>
        </p:txBody>
      </p:sp>
    </p:spTree>
    <p:extLst>
      <p:ext uri="{BB962C8B-B14F-4D97-AF65-F5344CB8AC3E}">
        <p14:creationId xmlns:p14="http://schemas.microsoft.com/office/powerpoint/2010/main" val="54895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Data Augmentation</a:t>
            </a:r>
            <a:endParaRPr lang="en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26" y="1898422"/>
            <a:ext cx="2080440" cy="2088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06" y="1463596"/>
            <a:ext cx="2323456" cy="30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19275" y="5397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Fine-Tuning CNN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848497" y="1452520"/>
            <a:ext cx="76159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 </a:t>
            </a:r>
            <a:r>
              <a:rPr lang="en-US" dirty="0" err="1" smtClean="0"/>
              <a:t>MobileNet</a:t>
            </a:r>
            <a:r>
              <a:rPr lang="en-US" dirty="0" smtClean="0"/>
              <a:t> with pre-trained ImageNet weights leaving off head of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Construct a new Fully Connected head and append it to the base in the place of the old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Freeze the base layers of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weights of the base layers will not be updated during the process of backpropagation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4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Training the model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21450" y="2241283"/>
            <a:ext cx="7702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Compiling the model with Adam</a:t>
            </a:r>
            <a:r>
              <a:rPr lang="en-IN" dirty="0" smtClean="0"/>
              <a:t> optimizer</a:t>
            </a:r>
            <a:r>
              <a:rPr lang="en-US" dirty="0"/>
              <a:t> </a:t>
            </a:r>
            <a:r>
              <a:rPr lang="en-US" dirty="0" smtClean="0"/>
              <a:t>and binary cross entropy.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training, serializing the face detection model to disk.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9837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 smtClean="0"/>
              <a:t>Detection(Image/Video)</a:t>
            </a:r>
            <a:endParaRPr lang="en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4" y="1450975"/>
            <a:ext cx="3851276" cy="3104288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20" y="1483420"/>
            <a:ext cx="3761144" cy="3047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6994" y="4555263"/>
            <a:ext cx="129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Merriweather" panose="020B0604020202020204" charset="0"/>
              </a:rPr>
              <a:t>No Mask</a:t>
            </a:r>
            <a:endParaRPr lang="en-IN" sz="1800" b="1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2541" y="4530725"/>
            <a:ext cx="1647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  <a:latin typeface="Merriweather" panose="020B0604020202020204" charset="0"/>
              </a:rPr>
              <a:t>With mask</a:t>
            </a:r>
            <a:endParaRPr lang="en-IN" sz="1800" b="1" dirty="0">
              <a:solidFill>
                <a:schemeClr val="bg2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7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x Advertising Agency by Slidesgo">
  <a:themeElements>
    <a:clrScheme name="Simple Light">
      <a:dk1>
        <a:srgbClr val="381E54"/>
      </a:dk1>
      <a:lt1>
        <a:srgbClr val="F7F7F7"/>
      </a:lt1>
      <a:dk2>
        <a:srgbClr val="08536A"/>
      </a:dk2>
      <a:lt2>
        <a:srgbClr val="1F2775"/>
      </a:lt2>
      <a:accent1>
        <a:srgbClr val="FFFFFF"/>
      </a:accent1>
      <a:accent2>
        <a:srgbClr val="904C81"/>
      </a:accent2>
      <a:accent3>
        <a:srgbClr val="557A8A"/>
      </a:accent3>
      <a:accent4>
        <a:srgbClr val="174694"/>
      </a:accent4>
      <a:accent5>
        <a:srgbClr val="093E56"/>
      </a:accent5>
      <a:accent6>
        <a:srgbClr val="904C81"/>
      </a:accent6>
      <a:hlink>
        <a:srgbClr val="1F27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355</Words>
  <Application>Microsoft Office PowerPoint</Application>
  <PresentationFormat>On-screen Show (16:9)</PresentationFormat>
  <Paragraphs>66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Merriweather Black</vt:lpstr>
      <vt:lpstr>Quicksand Light</vt:lpstr>
      <vt:lpstr>Merriweather</vt:lpstr>
      <vt:lpstr>Quicksand</vt:lpstr>
      <vt:lpstr>Arial</vt:lpstr>
      <vt:lpstr>Calistoga</vt:lpstr>
      <vt:lpstr>Max Advertising Agency by Slidesgo</vt:lpstr>
      <vt:lpstr>Advanced Image Processing</vt:lpstr>
      <vt:lpstr>01</vt:lpstr>
      <vt:lpstr>01</vt:lpstr>
      <vt:lpstr>How to do it ?</vt:lpstr>
      <vt:lpstr>Load and Preprocess Data</vt:lpstr>
      <vt:lpstr>Data Augmentation</vt:lpstr>
      <vt:lpstr>Fine-Tuning CNN</vt:lpstr>
      <vt:lpstr>Training the model</vt:lpstr>
      <vt:lpstr>Detection(Image/Video)</vt:lpstr>
      <vt:lpstr>Accuracy</vt:lpstr>
      <vt:lpstr>02</vt:lpstr>
      <vt:lpstr>What problem have I faced ？</vt:lpstr>
      <vt:lpstr>Recognition(Live Video)</vt:lpstr>
      <vt:lpstr>Recognition(Multiple faces Image)</vt:lpstr>
      <vt:lpstr>Less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</dc:title>
  <cp:lastModifiedBy>Rohit</cp:lastModifiedBy>
  <cp:revision>69</cp:revision>
  <dcterms:modified xsi:type="dcterms:W3CDTF">2021-12-26T15:05:58Z</dcterms:modified>
</cp:coreProperties>
</file>